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4"/>
  </p:handoutMasterIdLst>
  <p:sldIdLst>
    <p:sldId id="263" r:id="rId2"/>
    <p:sldId id="276" r:id="rId3"/>
    <p:sldId id="257" r:id="rId4"/>
    <p:sldId id="277" r:id="rId5"/>
    <p:sldId id="285" r:id="rId6"/>
    <p:sldId id="278" r:id="rId7"/>
    <p:sldId id="281" r:id="rId8"/>
    <p:sldId id="282" r:id="rId9"/>
    <p:sldId id="283" r:id="rId10"/>
    <p:sldId id="256" r:id="rId11"/>
    <p:sldId id="284" r:id="rId12"/>
    <p:sldId id="28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pos="16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17" autoAdjust="0"/>
    <p:restoredTop sz="94660"/>
  </p:normalViewPr>
  <p:slideViewPr>
    <p:cSldViewPr snapToGrid="0" showGuides="1">
      <p:cViewPr>
        <p:scale>
          <a:sx n="73" d="100"/>
          <a:sy n="73" d="100"/>
        </p:scale>
        <p:origin x="-88" y="204"/>
      </p:cViewPr>
      <p:guideLst>
        <p:guide orient="horz" pos="2183"/>
        <p:guide pos="3863"/>
        <p:guide pos="16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157497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整数在计算机中的表示</a:t>
            </a: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xmlns="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2.3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2631376" y="2306187"/>
            <a:ext cx="66608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整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</a:t>
            </a:r>
            <a:endParaRPr lang="en-US" altLang="zh-CN" sz="6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计算机中的表示</a:t>
            </a:r>
          </a:p>
          <a:p>
            <a:pPr algn="ctr"/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6122" y="1241718"/>
            <a:ext cx="3947651" cy="4059982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1797214" y="2321602"/>
            <a:ext cx="3331973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假设用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个字节表示有符号整数。已知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X=107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Y=-41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X+Y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694B01CD-4428-45ED-A6D0-F2CF4275364B}"/>
              </a:ext>
            </a:extLst>
          </p:cNvPr>
          <p:cNvGrpSpPr/>
          <p:nvPr/>
        </p:nvGrpSpPr>
        <p:grpSpPr>
          <a:xfrm>
            <a:off x="1650708" y="1562167"/>
            <a:ext cx="1380916" cy="539885"/>
            <a:chOff x="679948" y="1028702"/>
            <a:chExt cx="1380916" cy="539885"/>
          </a:xfrm>
        </p:grpSpPr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xmlns="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xmlns="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45" name="Rectangle 3">
            <a:extLst>
              <a:ext uri="{FF2B5EF4-FFF2-40B4-BE49-F238E27FC236}">
                <a16:creationId xmlns:a16="http://schemas.microsoft.com/office/drawing/2014/main" xmlns="" id="{B69475CD-0123-44C7-9CBB-447E4F636AC0}"/>
              </a:ext>
            </a:extLst>
          </p:cNvPr>
          <p:cNvSpPr txBox="1">
            <a:spLocks noChangeArrowheads="1"/>
          </p:cNvSpPr>
          <p:nvPr/>
        </p:nvSpPr>
        <p:spPr>
          <a:xfrm>
            <a:off x="1797214" y="1962482"/>
            <a:ext cx="2127999" cy="561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85F61D05-29E6-456C-95B9-CC4F24910055}"/>
              </a:ext>
            </a:extLst>
          </p:cNvPr>
          <p:cNvSpPr/>
          <p:nvPr/>
        </p:nvSpPr>
        <p:spPr>
          <a:xfrm>
            <a:off x="5631282" y="1322260"/>
            <a:ext cx="5663891" cy="4653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[X]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=01101011[Y]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=11010111</a:t>
            </a:r>
          </a:p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[X+Y]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=[X]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 [Y]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补</a:t>
            </a:r>
            <a:endParaRPr lang="en-US" altLang="zh-CN" sz="2000" baseline="-25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01101011</a:t>
            </a:r>
          </a:p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   + 11010111</a:t>
            </a:r>
          </a:p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    101000010</a:t>
            </a:r>
          </a:p>
          <a:p>
            <a:pPr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因为计算机中运算器的位长是固定的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8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位，上述运算中产生的最高位进位自动丢掉，所以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[X+Y]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=01000010</a:t>
            </a:r>
          </a:p>
          <a:p>
            <a:pPr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由于最高位为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，其值为正，即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[X+Y]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=[X+Y]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。由于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1000010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的值为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66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，所以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X+Y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的值为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66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xmlns="" id="{CDB02D36-3E56-4B78-9A2F-87762C79B564}"/>
              </a:ext>
            </a:extLst>
          </p:cNvPr>
          <p:cNvCxnSpPr>
            <a:cxnSpLocks/>
          </p:cNvCxnSpPr>
          <p:nvPr/>
        </p:nvCxnSpPr>
        <p:spPr>
          <a:xfrm>
            <a:off x="7065201" y="3103699"/>
            <a:ext cx="1541625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5" grpId="0"/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A9842419-62B5-47D9-9ACF-1D6FEA9063F0}"/>
              </a:ext>
            </a:extLst>
          </p:cNvPr>
          <p:cNvGrpSpPr/>
          <p:nvPr/>
        </p:nvGrpSpPr>
        <p:grpSpPr>
          <a:xfrm>
            <a:off x="1084128" y="965224"/>
            <a:ext cx="9884944" cy="855993"/>
            <a:chOff x="-3451477" y="1018972"/>
            <a:chExt cx="9884944" cy="855993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xmlns="" id="{F5F8A85C-E83C-4D78-9806-07B834909FE2}"/>
                </a:ext>
              </a:extLst>
            </p:cNvPr>
            <p:cNvSpPr/>
            <p:nvPr/>
          </p:nvSpPr>
          <p:spPr>
            <a:xfrm>
              <a:off x="-2725089" y="1070043"/>
              <a:ext cx="9009158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流程图: 手动输入 16">
              <a:extLst>
                <a:ext uri="{FF2B5EF4-FFF2-40B4-BE49-F238E27FC236}">
                  <a16:creationId xmlns:a16="http://schemas.microsoft.com/office/drawing/2014/main" xmlns="" id="{E48CFF89-700A-409F-AC56-02E5732FA5DF}"/>
                </a:ext>
              </a:extLst>
            </p:cNvPr>
            <p:cNvSpPr/>
            <p:nvPr/>
          </p:nvSpPr>
          <p:spPr>
            <a:xfrm rot="5400000">
              <a:off x="-3040046" y="63299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xmlns="" id="{F1A82E33-3E21-4509-9215-CD98366F7803}"/>
                </a:ext>
              </a:extLst>
            </p:cNvPr>
            <p:cNvSpPr txBox="1"/>
            <p:nvPr/>
          </p:nvSpPr>
          <p:spPr>
            <a:xfrm>
              <a:off x="-3451477" y="1059820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6】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A666E233-DA09-472B-B429-BC2898E13DE7}"/>
                </a:ext>
              </a:extLst>
            </p:cNvPr>
            <p:cNvSpPr txBox="1"/>
            <p:nvPr/>
          </p:nvSpPr>
          <p:spPr>
            <a:xfrm>
              <a:off x="-2088730" y="1043968"/>
              <a:ext cx="85221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假设用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个字节表示有符号整数。已知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X=41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Y=107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，求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X-Y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xmlns="" id="{21AC545A-1DA5-41DC-8836-C6FF53647E3E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xmlns="" id="{9F35F8DE-F9F2-44FA-85CC-EAB8896E58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xmlns="" id="{E0113144-9B25-4195-9367-49D4AE5A31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xmlns="" id="{F8345F42-BE3D-4064-BCA0-9847121FDF32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xmlns="" id="{054DE574-27F7-4AE5-AF70-2DF616378F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xmlns="" id="{F4E22809-90D8-4E48-A426-71BB90D5DE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538D0792-25F6-493E-A3A9-864E51AF5F54}"/>
              </a:ext>
            </a:extLst>
          </p:cNvPr>
          <p:cNvSpPr/>
          <p:nvPr/>
        </p:nvSpPr>
        <p:spPr>
          <a:xfrm>
            <a:off x="2133664" y="1872288"/>
            <a:ext cx="8125968" cy="4169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[X]</a:t>
            </a:r>
            <a:r>
              <a:rPr lang="zh-CN" altLang="zh-CN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=00101001 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[-Y]</a:t>
            </a:r>
            <a:r>
              <a:rPr lang="zh-CN" altLang="zh-CN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=[-107]</a:t>
            </a:r>
            <a:r>
              <a:rPr lang="zh-CN" altLang="zh-CN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=10010101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[X-Y]</a:t>
            </a:r>
            <a:r>
              <a:rPr lang="zh-CN" altLang="zh-CN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 [X]</a:t>
            </a:r>
            <a:r>
              <a:rPr lang="zh-CN" altLang="zh-CN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 [-Y]</a:t>
            </a:r>
            <a:r>
              <a:rPr lang="zh-CN" altLang="zh-CN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endParaRPr lang="en-US" altLang="zh-CN" sz="2000" baseline="-25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endParaRPr lang="zh-CN" altLang="zh-CN" sz="2000" baseline="-25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00101001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+10010101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  10111110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[X-Y]</a:t>
            </a:r>
            <a:r>
              <a:rPr lang="zh-CN" altLang="zh-CN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的最高位为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，其值为负，对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[X-Y]</a:t>
            </a:r>
            <a:r>
              <a:rPr lang="zh-CN" altLang="zh-CN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求补得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[X-Y]</a:t>
            </a:r>
            <a:r>
              <a:rPr lang="zh-CN" altLang="zh-CN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=11000010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。由于最高位为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，是负数，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1000010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的值为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66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，所以：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X-Y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的值为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-66</a:t>
            </a:r>
            <a:r>
              <a:rPr lang="zh-CN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xmlns="" id="{14BEC35A-63D3-49C3-A35A-4B7C9AC2CB83}"/>
              </a:ext>
            </a:extLst>
          </p:cNvPr>
          <p:cNvCxnSpPr>
            <a:cxnSpLocks/>
          </p:cNvCxnSpPr>
          <p:nvPr/>
        </p:nvCxnSpPr>
        <p:spPr>
          <a:xfrm>
            <a:off x="3901377" y="3990667"/>
            <a:ext cx="1541625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37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4432" y="824864"/>
            <a:ext cx="7629796" cy="5657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5803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DA422F73-B273-4A48-A75C-D92DAE9D8EDF}"/>
              </a:ext>
            </a:extLst>
          </p:cNvPr>
          <p:cNvGrpSpPr/>
          <p:nvPr/>
        </p:nvGrpSpPr>
        <p:grpSpPr>
          <a:xfrm rot="10800000" flipH="1">
            <a:off x="1490911" y="1471666"/>
            <a:ext cx="9210177" cy="4321832"/>
            <a:chOff x="894202" y="127079"/>
            <a:chExt cx="13416557" cy="6525171"/>
          </a:xfrm>
        </p:grpSpPr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xmlns="" id="{4BAB835A-CC88-4B04-A33D-CAA84E12CCAB}"/>
                </a:ext>
              </a:extLst>
            </p:cNvPr>
            <p:cNvGrpSpPr/>
            <p:nvPr/>
          </p:nvGrpSpPr>
          <p:grpSpPr>
            <a:xfrm>
              <a:off x="894202" y="127079"/>
              <a:ext cx="13416557" cy="6525171"/>
              <a:chOff x="894202" y="127079"/>
              <a:chExt cx="13416557" cy="6525171"/>
            </a:xfrm>
          </p:grpSpPr>
          <p:sp>
            <p:nvSpPr>
              <p:cNvPr id="59" name="任意多边形 3">
                <a:extLst>
                  <a:ext uri="{FF2B5EF4-FFF2-40B4-BE49-F238E27FC236}">
                    <a16:creationId xmlns:a16="http://schemas.microsoft.com/office/drawing/2014/main" xmlns="" id="{7433E213-6790-4629-B88A-D58B50429D71}"/>
                  </a:ext>
                </a:extLst>
              </p:cNvPr>
              <p:cNvSpPr/>
              <p:nvPr/>
            </p:nvSpPr>
            <p:spPr>
              <a:xfrm>
                <a:off x="894202" y="127079"/>
                <a:ext cx="13416557" cy="6525171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60" name="组合 59">
                <a:extLst>
                  <a:ext uri="{FF2B5EF4-FFF2-40B4-BE49-F238E27FC236}">
                    <a16:creationId xmlns:a16="http://schemas.microsoft.com/office/drawing/2014/main" xmlns="" id="{2271D9B0-4582-45E7-BEE8-554BAE552561}"/>
                  </a:ext>
                </a:extLst>
              </p:cNvPr>
              <p:cNvGrpSpPr/>
              <p:nvPr/>
            </p:nvGrpSpPr>
            <p:grpSpPr>
              <a:xfrm flipH="1">
                <a:off x="11116151" y="206982"/>
                <a:ext cx="1573213" cy="303301"/>
                <a:chOff x="6149102" y="206295"/>
                <a:chExt cx="1547286" cy="303301"/>
              </a:xfrm>
            </p:grpSpPr>
            <p:sp>
              <p:nvSpPr>
                <p:cNvPr id="61" name="平行四边形 60">
                  <a:extLst>
                    <a:ext uri="{FF2B5EF4-FFF2-40B4-BE49-F238E27FC236}">
                      <a16:creationId xmlns:a16="http://schemas.microsoft.com/office/drawing/2014/main" xmlns="" id="{328795AA-2B85-4606-86C3-3E2E78B87937}"/>
                    </a:ext>
                  </a:extLst>
                </p:cNvPr>
                <p:cNvSpPr/>
                <p:nvPr/>
              </p:nvSpPr>
              <p:spPr>
                <a:xfrm>
                  <a:off x="710548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62" name="平行四边形 61">
                  <a:extLst>
                    <a:ext uri="{FF2B5EF4-FFF2-40B4-BE49-F238E27FC236}">
                      <a16:creationId xmlns:a16="http://schemas.microsoft.com/office/drawing/2014/main" xmlns="" id="{47E4E8C1-CE8B-4744-AC30-656C554BD7BE}"/>
                    </a:ext>
                  </a:extLst>
                </p:cNvPr>
                <p:cNvSpPr/>
                <p:nvPr/>
              </p:nvSpPr>
              <p:spPr>
                <a:xfrm>
                  <a:off x="663399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63" name="平行四边形 62">
                  <a:extLst>
                    <a:ext uri="{FF2B5EF4-FFF2-40B4-BE49-F238E27FC236}">
                      <a16:creationId xmlns:a16="http://schemas.microsoft.com/office/drawing/2014/main" xmlns="" id="{E2940498-F1AF-4214-88AC-DA5C6C115993}"/>
                    </a:ext>
                  </a:extLst>
                </p:cNvPr>
                <p:cNvSpPr/>
                <p:nvPr/>
              </p:nvSpPr>
              <p:spPr>
                <a:xfrm>
                  <a:off x="6149102" y="20629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56" name="平行四边形 55">
              <a:extLst>
                <a:ext uri="{FF2B5EF4-FFF2-40B4-BE49-F238E27FC236}">
                  <a16:creationId xmlns:a16="http://schemas.microsoft.com/office/drawing/2014/main" xmlns="" id="{1EBDC7B7-46AD-4810-8153-73CD719A6251}"/>
                </a:ext>
              </a:extLst>
            </p:cNvPr>
            <p:cNvSpPr/>
            <p:nvPr/>
          </p:nvSpPr>
          <p:spPr>
            <a:xfrm>
              <a:off x="1787177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57" name="平行四边形 56">
              <a:extLst>
                <a:ext uri="{FF2B5EF4-FFF2-40B4-BE49-F238E27FC236}">
                  <a16:creationId xmlns:a16="http://schemas.microsoft.com/office/drawing/2014/main" xmlns="" id="{A3208CBC-4614-424A-9D4D-9D1D869CE959}"/>
                </a:ext>
              </a:extLst>
            </p:cNvPr>
            <p:cNvSpPr/>
            <p:nvPr/>
          </p:nvSpPr>
          <p:spPr>
            <a:xfrm>
              <a:off x="2272065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58" name="平行四边形 57">
              <a:extLst>
                <a:ext uri="{FF2B5EF4-FFF2-40B4-BE49-F238E27FC236}">
                  <a16:creationId xmlns:a16="http://schemas.microsoft.com/office/drawing/2014/main" xmlns="" id="{381E3AFA-73C4-40DA-8CA0-40FA8310A233}"/>
                </a:ext>
              </a:extLst>
            </p:cNvPr>
            <p:cNvSpPr/>
            <p:nvPr/>
          </p:nvSpPr>
          <p:spPr>
            <a:xfrm>
              <a:off x="2743554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sp>
        <p:nvSpPr>
          <p:cNvPr id="64" name="矩形 63">
            <a:extLst>
              <a:ext uri="{FF2B5EF4-FFF2-40B4-BE49-F238E27FC236}">
                <a16:creationId xmlns:a16="http://schemas.microsoft.com/office/drawing/2014/main" xmlns="" id="{7C704089-A80F-4F4F-B7F5-0A464494308B}"/>
              </a:ext>
            </a:extLst>
          </p:cNvPr>
          <p:cNvSpPr/>
          <p:nvPr/>
        </p:nvSpPr>
        <p:spPr>
          <a:xfrm>
            <a:off x="2434597" y="1809907"/>
            <a:ext cx="7377667" cy="3576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整型包括正整数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（称为零），负整数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-1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-2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-3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-n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，其中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为整数。</a:t>
            </a:r>
          </a:p>
          <a:p>
            <a:pPr>
              <a:lnSpc>
                <a:spcPct val="200000"/>
              </a:lnSpc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在计算机中用二进制数来表示整数，采用无符号（称为无符号整数）和有符号（称为有符号整数）两种形式。无符号整数只能表示正整数和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。有符号整数可以用来表示正整数、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和负整数。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endParaRPr lang="zh-CN" altLang="en-US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1206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4376102" cy="1569660"/>
            <a:chOff x="515938" y="1091211"/>
            <a:chExt cx="4376102" cy="1569660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391053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无符号整数的表示方法</a:t>
              </a: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5B880CB-B5FD-436B-A6E2-B6B5F0CEC9F0}"/>
              </a:ext>
            </a:extLst>
          </p:cNvPr>
          <p:cNvSpPr/>
          <p:nvPr/>
        </p:nvSpPr>
        <p:spPr>
          <a:xfrm>
            <a:off x="965879" y="1649701"/>
            <a:ext cx="8396125" cy="961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无符号整数的编码与其数值相同。因此，无符号整数只能表示正整数或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EEC9C96F-C093-4CF9-A62B-E15851E35966}"/>
              </a:ext>
            </a:extLst>
          </p:cNvPr>
          <p:cNvSpPr/>
          <p:nvPr/>
        </p:nvSpPr>
        <p:spPr>
          <a:xfrm>
            <a:off x="2995179" y="3904573"/>
            <a:ext cx="6960270" cy="22739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28650">
              <a:lnSpc>
                <a:spcPct val="130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itchFamily="2" charset="-122"/>
                <a:ea typeface="宋体" pitchFamily="2" charset="-122"/>
              </a:rPr>
              <a:t>: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 01001011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二进制数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宋体" pitchFamily="2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3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=0×2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7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+1×2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6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+0×2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5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+0×2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4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+1×2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3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+0×2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2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+1×2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+1×2</a:t>
            </a:r>
            <a:r>
              <a:rPr lang="en-US" altLang="zh-CN" sz="20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0</a:t>
            </a:r>
          </a:p>
          <a:p>
            <a:pPr indent="628650">
              <a:lnSpc>
                <a:spcPct val="13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=0+64+0+0+8+0+2+1=75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所以，二进制数“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01001011”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所代表的无符号整数的值是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75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01926E36-2A12-4477-9F40-F3A96995A2D0}"/>
              </a:ext>
            </a:extLst>
          </p:cNvPr>
          <p:cNvGrpSpPr/>
          <p:nvPr/>
        </p:nvGrpSpPr>
        <p:grpSpPr>
          <a:xfrm>
            <a:off x="515938" y="2789363"/>
            <a:ext cx="10490119" cy="1165091"/>
            <a:chOff x="679946" y="943242"/>
            <a:chExt cx="10490119" cy="1165091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xmlns="" id="{73EA6A13-DE19-46A3-B1A0-2ABFEA9FCCDF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流程图: 手动输入 55">
              <a:extLst>
                <a:ext uri="{FF2B5EF4-FFF2-40B4-BE49-F238E27FC236}">
                  <a16:creationId xmlns:a16="http://schemas.microsoft.com/office/drawing/2014/main" xmlns="" id="{19B5686F-2321-4B2B-A721-92B39C8AC4CC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xmlns="" id="{50752B33-3029-496F-9898-636169C14FA8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xmlns="" id="{AB09C819-3487-489E-8E65-87488BF24DB5}"/>
                </a:ext>
              </a:extLst>
            </p:cNvPr>
            <p:cNvSpPr txBox="1"/>
            <p:nvPr/>
          </p:nvSpPr>
          <p:spPr>
            <a:xfrm>
              <a:off x="2124956" y="1092670"/>
              <a:ext cx="901875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假设二进制数“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01001011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”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表示的是一个无符号整数，则该无符号整数的值是多少？</a:t>
              </a:r>
            </a:p>
            <a:p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xmlns="" id="{0B36AB93-09EC-4158-AE08-EC293152E5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xmlns="" id="{2CF26DCF-CE50-40A7-A885-8DE81083A7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xmlns="" id="{CB874767-4C85-4D7B-9A62-78AEDC7C44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xmlns="" id="{27595349-6C21-478E-824A-857DF9075187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xmlns="" id="{C5B19DB2-1226-400B-89C5-0694E71F61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xmlns="" id="{7ABD989B-C7AE-4C59-86EA-744DF4D9DC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平行四边形 52">
            <a:extLst>
              <a:ext uri="{FF2B5EF4-FFF2-40B4-BE49-F238E27FC236}">
                <a16:creationId xmlns:a16="http://schemas.microsoft.com/office/drawing/2014/main" xmlns="" id="{064ED4D7-AFEC-44D4-A7E9-6CB91AE735EE}"/>
              </a:ext>
            </a:extLst>
          </p:cNvPr>
          <p:cNvSpPr/>
          <p:nvPr/>
        </p:nvSpPr>
        <p:spPr>
          <a:xfrm>
            <a:off x="531930" y="1666489"/>
            <a:ext cx="4316942" cy="421564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4376102" cy="1200329"/>
            <a:chOff x="515938" y="1091211"/>
            <a:chExt cx="4376102" cy="1200329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391053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有符号整数的表示方法</a:t>
              </a: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5B880CB-B5FD-436B-A6E2-B6B5F0CEC9F0}"/>
              </a:ext>
            </a:extLst>
          </p:cNvPr>
          <p:cNvSpPr/>
          <p:nvPr/>
        </p:nvSpPr>
        <p:spPr>
          <a:xfrm>
            <a:off x="981504" y="2109532"/>
            <a:ext cx="10906337" cy="14229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将数的符号数码化，对于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位有符号整数，用最高的一个二进制位表示符号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正数该位取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，负数该位取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。其余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n-1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位是数值位，存储数的绝对值，如果绝对值不足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n-1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位，则在左侧用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补齐。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B2174966-B3C5-414D-8F87-C610852102A1}"/>
              </a:ext>
            </a:extLst>
          </p:cNvPr>
          <p:cNvSpPr txBox="1"/>
          <p:nvPr/>
        </p:nvSpPr>
        <p:spPr>
          <a:xfrm>
            <a:off x="1657982" y="1653541"/>
            <a:ext cx="416966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</a:t>
            </a:r>
            <a:r>
              <a:rPr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原码表示法</a:t>
            </a:r>
          </a:p>
          <a:p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EEC9C96F-C093-4CF9-A62B-E15851E35966}"/>
              </a:ext>
            </a:extLst>
          </p:cNvPr>
          <p:cNvSpPr/>
          <p:nvPr/>
        </p:nvSpPr>
        <p:spPr>
          <a:xfrm>
            <a:off x="2457125" y="4625280"/>
            <a:ext cx="6096000" cy="1719958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628650" algn="ctr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  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[x]</a:t>
            </a:r>
            <a:r>
              <a:rPr lang="zh-CN" altLang="en-US" sz="2000" baseline="-25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宋体" pitchFamily="2" charset="-122"/>
                <a:ea typeface="宋体" pitchFamily="2" charset="-122"/>
              </a:rPr>
              <a:t>=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01011011</a:t>
            </a:r>
          </a:p>
          <a:p>
            <a:pPr indent="628650" algn="ctr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宋体" pitchFamily="2" charset="-122"/>
                <a:ea typeface="宋体" pitchFamily="2" charset="-122"/>
              </a:rPr>
              <a:t>   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  [y]</a:t>
            </a:r>
            <a:r>
              <a:rPr lang="zh-CN" altLang="en-US" sz="2000" baseline="-25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宋体" pitchFamily="2" charset="-122"/>
                <a:ea typeface="宋体" pitchFamily="2" charset="-122"/>
              </a:rPr>
              <a:t>=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11011011</a:t>
            </a:r>
          </a:p>
          <a:p>
            <a:pPr indent="628650" algn="ctr">
              <a:lnSpc>
                <a:spcPct val="120000"/>
              </a:lnSpc>
              <a:spcBef>
                <a:spcPts val="600"/>
              </a:spcBef>
              <a:buClr>
                <a:srgbClr val="7030A0"/>
              </a:buClr>
            </a:pP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宋体" pitchFamily="2" charset="-122"/>
                <a:ea typeface="宋体" pitchFamily="2" charset="-122"/>
              </a:rPr>
              <a:t>    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[z]</a:t>
            </a:r>
            <a:r>
              <a:rPr lang="zh-CN" altLang="en-US" sz="2000" baseline="-25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宋体" pitchFamily="2" charset="-122"/>
                <a:ea typeface="宋体" pitchFamily="2" charset="-122"/>
              </a:rPr>
              <a:t>=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10010110</a:t>
            </a:r>
            <a:endParaRPr lang="zh-CN" altLang="en-US" sz="2000" dirty="0">
              <a:solidFill>
                <a:schemeClr val="bg2">
                  <a:lumMod val="25000"/>
                </a:schemeClr>
              </a:solidFill>
              <a:latin typeface="Times New Roman" panose="02020603050405020304" pitchFamily="18" charset="0"/>
              <a:ea typeface="宋体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3C59AE52-0D46-492E-A6B7-9616AB9A420E}"/>
              </a:ext>
            </a:extLst>
          </p:cNvPr>
          <p:cNvGrpSpPr/>
          <p:nvPr/>
        </p:nvGrpSpPr>
        <p:grpSpPr>
          <a:xfrm>
            <a:off x="663934" y="3465513"/>
            <a:ext cx="10490119" cy="1207348"/>
            <a:chOff x="679946" y="943242"/>
            <a:chExt cx="10490119" cy="1207348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xmlns="" id="{6A9D1CA4-8354-4F60-A680-4E9A557E5D9F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流程图: 手动输入 55">
              <a:extLst>
                <a:ext uri="{FF2B5EF4-FFF2-40B4-BE49-F238E27FC236}">
                  <a16:creationId xmlns:a16="http://schemas.microsoft.com/office/drawing/2014/main" xmlns="" id="{54934557-B1BB-4F62-8D67-E41AE93BF9B6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xmlns="" id="{97CC43EC-F1C4-41DE-9E90-984ECF0A5ED9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xmlns="" id="{E4D901F4-050A-4812-87DE-7181328FB36A}"/>
                </a:ext>
              </a:extLst>
            </p:cNvPr>
            <p:cNvSpPr txBox="1"/>
            <p:nvPr/>
          </p:nvSpPr>
          <p:spPr>
            <a:xfrm>
              <a:off x="2313555" y="1134927"/>
              <a:ext cx="843662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假设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x=+1011011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y=-1011011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z=-10110(=-0010110)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，写出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x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y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和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z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8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位原码形</a:t>
              </a:r>
              <a:r>
                <a:rPr lang="zh-CN" alt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式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</a:p>
            <a:p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xmlns="" id="{DF77DAA2-89FA-47B9-8A0F-C26D677CF8E7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xmlns="" id="{236C1D4A-465C-43EE-AB3B-A8D3540F45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xmlns="" id="{90C509A9-ED3A-4DC0-8C10-F9DDA43ECC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xmlns="" id="{65B3D7E6-A77F-4ECC-B7DF-F3F279964597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xmlns="" id="{018F605F-0657-4ACF-9C5A-3AEB9E02CE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xmlns="" id="{5FCEDB2D-1F7E-4D0C-9062-70066EB3DD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75738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3" grpId="0"/>
      <p:bldP spid="14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xmlns="" id="{3C59AE52-0D46-492E-A6B7-9616AB9A420E}"/>
              </a:ext>
            </a:extLst>
          </p:cNvPr>
          <p:cNvGrpSpPr/>
          <p:nvPr/>
        </p:nvGrpSpPr>
        <p:grpSpPr>
          <a:xfrm>
            <a:off x="1255024" y="2958641"/>
            <a:ext cx="10673996" cy="1384759"/>
            <a:chOff x="749026" y="943242"/>
            <a:chExt cx="10673996" cy="1013743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xmlns="" id="{6A9D1CA4-8354-4F60-A680-4E9A557E5D9F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流程图: 手动输入 55">
              <a:extLst>
                <a:ext uri="{FF2B5EF4-FFF2-40B4-BE49-F238E27FC236}">
                  <a16:creationId xmlns:a16="http://schemas.microsoft.com/office/drawing/2014/main" xmlns="" id="{54934557-B1BB-4F62-8D67-E41AE93BF9B6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xmlns="" id="{E4D901F4-050A-4812-87DE-7181328FB36A}"/>
                </a:ext>
              </a:extLst>
            </p:cNvPr>
            <p:cNvSpPr txBox="1"/>
            <p:nvPr/>
          </p:nvSpPr>
          <p:spPr>
            <a:xfrm>
              <a:off x="2404263" y="1068154"/>
              <a:ext cx="9018759" cy="8787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8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位原码所能表示的整数范围为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-127≤x≤127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-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baseline="30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8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-1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）≤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x≤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baseline="30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8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-1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</a:t>
              </a:r>
            </a:p>
          </p:txBody>
        </p: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xmlns="" id="{DF77DAA2-89FA-47B9-8A0F-C26D677CF8E7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xmlns="" id="{236C1D4A-465C-43EE-AB3B-A8D3540F45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xmlns="" id="{90C509A9-ED3A-4DC0-8C10-F9DDA43ECC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xmlns="" id="{65B3D7E6-A77F-4ECC-B7DF-F3F279964597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xmlns="" id="{018F605F-0657-4ACF-9C5A-3AEB9E02CE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xmlns="" id="{5FCEDB2D-1F7E-4D0C-9062-70066EB3DD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837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平行四边形 52">
            <a:extLst>
              <a:ext uri="{FF2B5EF4-FFF2-40B4-BE49-F238E27FC236}">
                <a16:creationId xmlns:a16="http://schemas.microsoft.com/office/drawing/2014/main" xmlns="" id="{064ED4D7-AFEC-44D4-A7E9-6CB91AE735EE}"/>
              </a:ext>
            </a:extLst>
          </p:cNvPr>
          <p:cNvSpPr/>
          <p:nvPr/>
        </p:nvSpPr>
        <p:spPr>
          <a:xfrm>
            <a:off x="531930" y="816097"/>
            <a:ext cx="4316942" cy="421564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B2174966-B3C5-414D-8F87-C610852102A1}"/>
              </a:ext>
            </a:extLst>
          </p:cNvPr>
          <p:cNvSpPr txBox="1"/>
          <p:nvPr/>
        </p:nvSpPr>
        <p:spPr>
          <a:xfrm>
            <a:off x="1731181" y="803967"/>
            <a:ext cx="416966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</a:t>
            </a:r>
            <a:r>
              <a:rPr lang="zh-CN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补码表示法</a:t>
            </a:r>
            <a:endParaRPr lang="zh-CN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EEC9C96F-C093-4CF9-A62B-E15851E35966}"/>
              </a:ext>
            </a:extLst>
          </p:cNvPr>
          <p:cNvSpPr/>
          <p:nvPr/>
        </p:nvSpPr>
        <p:spPr>
          <a:xfrm>
            <a:off x="5338488" y="1655048"/>
            <a:ext cx="6096000" cy="9197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补码的求法</a:t>
            </a:r>
            <a:r>
              <a:rPr lang="en-US" altLang="zh-CN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2CA51BB2-5BF1-4587-BC2D-E29E3F7482BF}"/>
              </a:ext>
            </a:extLst>
          </p:cNvPr>
          <p:cNvGrpSpPr/>
          <p:nvPr/>
        </p:nvGrpSpPr>
        <p:grpSpPr>
          <a:xfrm rot="10800000" flipH="1">
            <a:off x="1662239" y="2228484"/>
            <a:ext cx="9210177" cy="3121409"/>
            <a:chOff x="934160" y="-14873"/>
            <a:chExt cx="13416557" cy="4712754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41ED6B41-65F7-4C69-8E32-B2A71F1350C3}"/>
                </a:ext>
              </a:extLst>
            </p:cNvPr>
            <p:cNvGrpSpPr/>
            <p:nvPr/>
          </p:nvGrpSpPr>
          <p:grpSpPr>
            <a:xfrm>
              <a:off x="934160" y="-14873"/>
              <a:ext cx="13416557" cy="4712754"/>
              <a:chOff x="934160" y="-14873"/>
              <a:chExt cx="13416557" cy="4712754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65E628D6-8256-4B7D-8621-539D44355670}"/>
                  </a:ext>
                </a:extLst>
              </p:cNvPr>
              <p:cNvSpPr/>
              <p:nvPr/>
            </p:nvSpPr>
            <p:spPr>
              <a:xfrm>
                <a:off x="934160" y="-14873"/>
                <a:ext cx="13416557" cy="4712754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5F3431B7-242A-49A3-8793-AAAC20040503}"/>
                  </a:ext>
                </a:extLst>
              </p:cNvPr>
              <p:cNvGrpSpPr/>
              <p:nvPr/>
            </p:nvGrpSpPr>
            <p:grpSpPr>
              <a:xfrm flipH="1">
                <a:off x="11116151" y="206982"/>
                <a:ext cx="1573213" cy="303301"/>
                <a:chOff x="6149102" y="206295"/>
                <a:chExt cx="1547286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0C0BD4AF-F9D3-4841-8D07-24CF1DBF4DE0}"/>
                    </a:ext>
                  </a:extLst>
                </p:cNvPr>
                <p:cNvSpPr/>
                <p:nvPr/>
              </p:nvSpPr>
              <p:spPr>
                <a:xfrm>
                  <a:off x="710548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19EA9A4A-B3E1-4FAB-98D9-6C863D8D29FE}"/>
                    </a:ext>
                  </a:extLst>
                </p:cNvPr>
                <p:cNvSpPr/>
                <p:nvPr/>
              </p:nvSpPr>
              <p:spPr>
                <a:xfrm>
                  <a:off x="663399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F06C7D1F-D285-4690-BC93-D07259156443}"/>
                    </a:ext>
                  </a:extLst>
                </p:cNvPr>
                <p:cNvSpPr/>
                <p:nvPr/>
              </p:nvSpPr>
              <p:spPr>
                <a:xfrm>
                  <a:off x="6149102" y="20629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BDBA54F2-316C-46A6-881D-32D990149872}"/>
                </a:ext>
              </a:extLst>
            </p:cNvPr>
            <p:cNvSpPr/>
            <p:nvPr/>
          </p:nvSpPr>
          <p:spPr>
            <a:xfrm>
              <a:off x="1787177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E0E16303-0E48-4E9B-B448-3DD88F33A49C}"/>
                </a:ext>
              </a:extLst>
            </p:cNvPr>
            <p:cNvSpPr/>
            <p:nvPr/>
          </p:nvSpPr>
          <p:spPr>
            <a:xfrm>
              <a:off x="2272065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095F5802-9EE7-4617-BA56-694C3E8BC296}"/>
                </a:ext>
              </a:extLst>
            </p:cNvPr>
            <p:cNvSpPr/>
            <p:nvPr/>
          </p:nvSpPr>
          <p:spPr>
            <a:xfrm>
              <a:off x="2743554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1CDBFD9F-B2D8-4335-9D0D-5C9DFAEA1968}"/>
              </a:ext>
            </a:extLst>
          </p:cNvPr>
          <p:cNvSpPr/>
          <p:nvPr/>
        </p:nvSpPr>
        <p:spPr>
          <a:xfrm>
            <a:off x="2566988" y="2702382"/>
            <a:ext cx="750973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正数的补码与原码相同。</a:t>
            </a:r>
          </a:p>
          <a:p>
            <a:pPr marL="342900" indent="-342900">
              <a:lnSpc>
                <a:spcPct val="200000"/>
              </a:lnSpc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负数的补码等于其原码除符号位外按位“求反”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(1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 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1)</a:t>
            </a:r>
            <a:r>
              <a: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，末位再加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zh-CN" altLang="en-US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8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A9842419-62B5-47D9-9ACF-1D6FEA9063F0}"/>
              </a:ext>
            </a:extLst>
          </p:cNvPr>
          <p:cNvGrpSpPr/>
          <p:nvPr/>
        </p:nvGrpSpPr>
        <p:grpSpPr>
          <a:xfrm>
            <a:off x="2566988" y="1832140"/>
            <a:ext cx="6354461" cy="539885"/>
            <a:chOff x="-38340" y="1028702"/>
            <a:chExt cx="6354461" cy="539885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xmlns="" id="{F5F8A85C-E83C-4D78-9806-07B834909FE2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流程图: 手动输入 16">
              <a:extLst>
                <a:ext uri="{FF2B5EF4-FFF2-40B4-BE49-F238E27FC236}">
                  <a16:creationId xmlns:a16="http://schemas.microsoft.com/office/drawing/2014/main" xmlns="" id="{E48CFF89-700A-409F-AC56-02E5732FA5DF}"/>
                </a:ext>
              </a:extLst>
            </p:cNvPr>
            <p:cNvSpPr/>
            <p:nvPr/>
          </p:nvSpPr>
          <p:spPr>
            <a:xfrm rot="5400000">
              <a:off x="393984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xmlns="" id="{F1A82E33-3E21-4509-9215-CD98366F7803}"/>
                </a:ext>
              </a:extLst>
            </p:cNvPr>
            <p:cNvSpPr txBox="1"/>
            <p:nvPr/>
          </p:nvSpPr>
          <p:spPr>
            <a:xfrm>
              <a:off x="-38340" y="106781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A666E233-DA09-472B-B429-BC2898E13DE7}"/>
                </a:ext>
              </a:extLst>
            </p:cNvPr>
            <p:cNvSpPr txBox="1"/>
            <p:nvPr/>
          </p:nvSpPr>
          <p:spPr>
            <a:xfrm>
              <a:off x="1290846" y="1058106"/>
              <a:ext cx="49996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在计算机中用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个字节如何表示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75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xmlns="" id="{21AC545A-1DA5-41DC-8836-C6FF53647E3E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xmlns="" id="{9F35F8DE-F9F2-44FA-85CC-EAB8896E58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xmlns="" id="{E0113144-9B25-4195-9367-49D4AE5A31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xmlns="" id="{F8345F42-BE3D-4064-BCA0-9847121FDF32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xmlns="" id="{054DE574-27F7-4AE5-AF70-2DF616378F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xmlns="" id="{F4E22809-90D8-4E48-A426-71BB90D5DE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7766FC93-1127-49A8-BBB2-8E4734699C14}"/>
              </a:ext>
            </a:extLst>
          </p:cNvPr>
          <p:cNvSpPr/>
          <p:nvPr/>
        </p:nvSpPr>
        <p:spPr>
          <a:xfrm>
            <a:off x="2083452" y="2603091"/>
            <a:ext cx="7952072" cy="1883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个字节是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8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个二进制位。由于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是正整数，最高的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位符号位为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，表示正数。剩下的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位数值位用来表示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的值。由于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的值表示为二进制为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1001011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。所以在计算机中，用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个字节表示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的格式为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68904EBB-5FA8-4BC2-B584-7049D88499FC}"/>
              </a:ext>
            </a:extLst>
          </p:cNvPr>
          <p:cNvGrpSpPr/>
          <p:nvPr/>
        </p:nvGrpSpPr>
        <p:grpSpPr>
          <a:xfrm>
            <a:off x="4860017" y="4486748"/>
            <a:ext cx="2398942" cy="875999"/>
            <a:chOff x="4395085" y="4895913"/>
            <a:chExt cx="2398942" cy="875999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xmlns="" id="{84657911-8C72-405B-8184-7B1E923C0670}"/>
                </a:ext>
              </a:extLst>
            </p:cNvPr>
            <p:cNvSpPr txBox="1"/>
            <p:nvPr/>
          </p:nvSpPr>
          <p:spPr>
            <a:xfrm>
              <a:off x="4852750" y="5084328"/>
              <a:ext cx="16065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accent2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01001011</a:t>
              </a: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xmlns="" id="{C604684E-6714-45C4-B98A-C5475C60C555}"/>
                </a:ext>
              </a:extLst>
            </p:cNvPr>
            <p:cNvGrpSpPr/>
            <p:nvPr/>
          </p:nvGrpSpPr>
          <p:grpSpPr>
            <a:xfrm>
              <a:off x="4395085" y="4895913"/>
              <a:ext cx="2398942" cy="875999"/>
              <a:chOff x="4188196" y="2127479"/>
              <a:chExt cx="3910692" cy="3650794"/>
            </a:xfrm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xmlns="" id="{36575D63-7DEB-44F6-A807-3802EE630C59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36" name="任意多边形 93">
                  <a:extLst>
                    <a:ext uri="{FF2B5EF4-FFF2-40B4-BE49-F238E27FC236}">
                      <a16:creationId xmlns:a16="http://schemas.microsoft.com/office/drawing/2014/main" xmlns="" id="{E01C23FC-2788-4EDC-8F98-27CF01195FC9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7" name="矩形: 圆角 36">
                  <a:extLst>
                    <a:ext uri="{FF2B5EF4-FFF2-40B4-BE49-F238E27FC236}">
                      <a16:creationId xmlns:a16="http://schemas.microsoft.com/office/drawing/2014/main" xmlns="" id="{251A8A26-6300-4656-8A26-883CF52EA8E3}"/>
                    </a:ext>
                  </a:extLst>
                </p:cNvPr>
                <p:cNvSpPr/>
                <p:nvPr/>
              </p:nvSpPr>
              <p:spPr>
                <a:xfrm>
                  <a:off x="4239075" y="2305034"/>
                  <a:ext cx="3800841" cy="3354967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任意多边形 93">
                  <a:extLst>
                    <a:ext uri="{FF2B5EF4-FFF2-40B4-BE49-F238E27FC236}">
                      <a16:creationId xmlns:a16="http://schemas.microsoft.com/office/drawing/2014/main" xmlns="" id="{06E2D249-0350-4404-A574-FC42A849F5A8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任意多边形 93">
                  <a:extLst>
                    <a:ext uri="{FF2B5EF4-FFF2-40B4-BE49-F238E27FC236}">
                      <a16:creationId xmlns:a16="http://schemas.microsoft.com/office/drawing/2014/main" xmlns="" id="{70A94D28-F634-484E-B70F-A8D3D3996B53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0" name="任意多边形 93">
                  <a:extLst>
                    <a:ext uri="{FF2B5EF4-FFF2-40B4-BE49-F238E27FC236}">
                      <a16:creationId xmlns:a16="http://schemas.microsoft.com/office/drawing/2014/main" xmlns="" id="{CC789AEB-FA1D-4CB9-8EEA-55F0A3CD393A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xmlns="" id="{1FE7B8F5-5016-4947-B3B0-2ED2A73C9F4A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xmlns="" id="{7DC3D35D-022E-4A1B-922D-4DE3806CFFC6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xmlns="" id="{72285665-0BD8-43EC-8376-71C2C640327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xmlns="" id="{3600D468-D9CC-4039-B67B-8276CE35AEA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0513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A9842419-62B5-47D9-9ACF-1D6FEA9063F0}"/>
              </a:ext>
            </a:extLst>
          </p:cNvPr>
          <p:cNvGrpSpPr/>
          <p:nvPr/>
        </p:nvGrpSpPr>
        <p:grpSpPr>
          <a:xfrm>
            <a:off x="2833057" y="981748"/>
            <a:ext cx="6354461" cy="860401"/>
            <a:chOff x="-38340" y="1028702"/>
            <a:chExt cx="6354461" cy="860401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xmlns="" id="{F5F8A85C-E83C-4D78-9806-07B834909FE2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流程图: 手动输入 16">
              <a:extLst>
                <a:ext uri="{FF2B5EF4-FFF2-40B4-BE49-F238E27FC236}">
                  <a16:creationId xmlns:a16="http://schemas.microsoft.com/office/drawing/2014/main" xmlns="" id="{E48CFF89-700A-409F-AC56-02E5732FA5DF}"/>
                </a:ext>
              </a:extLst>
            </p:cNvPr>
            <p:cNvSpPr/>
            <p:nvPr/>
          </p:nvSpPr>
          <p:spPr>
            <a:xfrm rot="5400000">
              <a:off x="393984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xmlns="" id="{F1A82E33-3E21-4509-9215-CD98366F7803}"/>
                </a:ext>
              </a:extLst>
            </p:cNvPr>
            <p:cNvSpPr txBox="1"/>
            <p:nvPr/>
          </p:nvSpPr>
          <p:spPr>
            <a:xfrm>
              <a:off x="-38340" y="106781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A666E233-DA09-472B-B429-BC2898E13DE7}"/>
                </a:ext>
              </a:extLst>
            </p:cNvPr>
            <p:cNvSpPr txBox="1"/>
            <p:nvPr/>
          </p:nvSpPr>
          <p:spPr>
            <a:xfrm>
              <a:off x="1290846" y="1058106"/>
              <a:ext cx="49996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在计算机中用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个字节如何表示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-75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xmlns="" id="{21AC545A-1DA5-41DC-8836-C6FF53647E3E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xmlns="" id="{9F35F8DE-F9F2-44FA-85CC-EAB8896E58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xmlns="" id="{E0113144-9B25-4195-9367-49D4AE5A31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xmlns="" id="{F8345F42-BE3D-4064-BCA0-9847121FDF32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xmlns="" id="{054DE574-27F7-4AE5-AF70-2DF616378F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xmlns="" id="{F4E22809-90D8-4E48-A426-71BB90D5DE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7766FC93-1127-49A8-BBB2-8E4734699C14}"/>
              </a:ext>
            </a:extLst>
          </p:cNvPr>
          <p:cNvSpPr/>
          <p:nvPr/>
        </p:nvSpPr>
        <p:spPr>
          <a:xfrm>
            <a:off x="2411909" y="1646606"/>
            <a:ext cx="7952072" cy="4653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个字节是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8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个二进制位。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1001011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，所以，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-75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的原码为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11001011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，下面求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-75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的补码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① 对后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位数值位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1001011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逐位取返，即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变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原值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    1001011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逐位取返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0110100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②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在末位加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   	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0110100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            + 0000001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                       0110101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所以在计算机中，用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个字节表示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-75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的格式为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 10110101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xmlns="" id="{AC8CC218-B186-41F6-88BB-1BC3F30A197B}"/>
              </a:ext>
            </a:extLst>
          </p:cNvPr>
          <p:cNvCxnSpPr>
            <a:cxnSpLocks/>
          </p:cNvCxnSpPr>
          <p:nvPr/>
        </p:nvCxnSpPr>
        <p:spPr>
          <a:xfrm>
            <a:off x="4943793" y="4941643"/>
            <a:ext cx="1541625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9417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EEC9C96F-C093-4CF9-A62B-E15851E35966}"/>
              </a:ext>
            </a:extLst>
          </p:cNvPr>
          <p:cNvSpPr/>
          <p:nvPr/>
        </p:nvSpPr>
        <p:spPr>
          <a:xfrm>
            <a:off x="5338488" y="1655048"/>
            <a:ext cx="6096000" cy="9197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补码的性质</a:t>
            </a:r>
            <a:r>
              <a:rPr lang="en-US" altLang="zh-CN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2CA51BB2-5BF1-4587-BC2D-E29E3F7482BF}"/>
              </a:ext>
            </a:extLst>
          </p:cNvPr>
          <p:cNvGrpSpPr/>
          <p:nvPr/>
        </p:nvGrpSpPr>
        <p:grpSpPr>
          <a:xfrm rot="10800000" flipH="1">
            <a:off x="1662239" y="2228484"/>
            <a:ext cx="9210177" cy="3121409"/>
            <a:chOff x="934160" y="-14873"/>
            <a:chExt cx="13416557" cy="4712754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41ED6B41-65F7-4C69-8E32-B2A71F1350C3}"/>
                </a:ext>
              </a:extLst>
            </p:cNvPr>
            <p:cNvGrpSpPr/>
            <p:nvPr/>
          </p:nvGrpSpPr>
          <p:grpSpPr>
            <a:xfrm>
              <a:off x="934160" y="-14873"/>
              <a:ext cx="13416557" cy="4712754"/>
              <a:chOff x="934160" y="-14873"/>
              <a:chExt cx="13416557" cy="4712754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65E628D6-8256-4B7D-8621-539D44355670}"/>
                  </a:ext>
                </a:extLst>
              </p:cNvPr>
              <p:cNvSpPr/>
              <p:nvPr/>
            </p:nvSpPr>
            <p:spPr>
              <a:xfrm>
                <a:off x="934160" y="-14873"/>
                <a:ext cx="13416557" cy="4712754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5F3431B7-242A-49A3-8793-AAAC20040503}"/>
                  </a:ext>
                </a:extLst>
              </p:cNvPr>
              <p:cNvGrpSpPr/>
              <p:nvPr/>
            </p:nvGrpSpPr>
            <p:grpSpPr>
              <a:xfrm flipH="1">
                <a:off x="11116151" y="206982"/>
                <a:ext cx="1573213" cy="303301"/>
                <a:chOff x="6149102" y="206295"/>
                <a:chExt cx="1547286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0C0BD4AF-F9D3-4841-8D07-24CF1DBF4DE0}"/>
                    </a:ext>
                  </a:extLst>
                </p:cNvPr>
                <p:cNvSpPr/>
                <p:nvPr/>
              </p:nvSpPr>
              <p:spPr>
                <a:xfrm>
                  <a:off x="710548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19EA9A4A-B3E1-4FAB-98D9-6C863D8D29FE}"/>
                    </a:ext>
                  </a:extLst>
                </p:cNvPr>
                <p:cNvSpPr/>
                <p:nvPr/>
              </p:nvSpPr>
              <p:spPr>
                <a:xfrm>
                  <a:off x="663399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F06C7D1F-D285-4690-BC93-D07259156443}"/>
                    </a:ext>
                  </a:extLst>
                </p:cNvPr>
                <p:cNvSpPr/>
                <p:nvPr/>
              </p:nvSpPr>
              <p:spPr>
                <a:xfrm>
                  <a:off x="6149102" y="20629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BDBA54F2-316C-46A6-881D-32D990149872}"/>
                </a:ext>
              </a:extLst>
            </p:cNvPr>
            <p:cNvSpPr/>
            <p:nvPr/>
          </p:nvSpPr>
          <p:spPr>
            <a:xfrm>
              <a:off x="1787177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E0E16303-0E48-4E9B-B448-3DD88F33A49C}"/>
                </a:ext>
              </a:extLst>
            </p:cNvPr>
            <p:cNvSpPr/>
            <p:nvPr/>
          </p:nvSpPr>
          <p:spPr>
            <a:xfrm>
              <a:off x="2272065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095F5802-9EE7-4617-BA56-694C3E8BC296}"/>
                </a:ext>
              </a:extLst>
            </p:cNvPr>
            <p:cNvSpPr/>
            <p:nvPr/>
          </p:nvSpPr>
          <p:spPr>
            <a:xfrm>
              <a:off x="2743554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1CDBFD9F-B2D8-4335-9D0D-5C9DFAEA1968}"/>
              </a:ext>
            </a:extLst>
          </p:cNvPr>
          <p:cNvSpPr/>
          <p:nvPr/>
        </p:nvSpPr>
        <p:spPr>
          <a:xfrm>
            <a:off x="2426945" y="2674263"/>
            <a:ext cx="7509734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98500" indent="-342900">
              <a:lnSpc>
                <a:spcPct val="130000"/>
              </a:lnSpc>
              <a:spcBef>
                <a:spcPts val="600"/>
              </a:spcBef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x+y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=[x]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+[y]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，即两数之和的补码等于各自补码的和。</a:t>
            </a:r>
          </a:p>
          <a:p>
            <a:pPr marL="698500" indent="-342900">
              <a:lnSpc>
                <a:spcPct val="130000"/>
              </a:lnSpc>
              <a:spcBef>
                <a:spcPts val="600"/>
              </a:spcBef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[x-y]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=[x]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+[-y]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，即两数之差的补码等于被减数的补码与减数相反数的补码之和。</a:t>
            </a:r>
          </a:p>
          <a:p>
            <a:pPr marL="698500" indent="-342900">
              <a:lnSpc>
                <a:spcPct val="130000"/>
              </a:lnSpc>
              <a:spcBef>
                <a:spcPts val="600"/>
              </a:spcBef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[[x]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=[x]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，即按求补的方法，对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[x]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补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再求补一次，结果等于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[x]</a:t>
            </a:r>
            <a:r>
              <a:rPr lang="zh-CN" alt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itchFamily="2" charset="-122"/>
                <a:ea typeface="宋体" pitchFamily="2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endParaRPr lang="zh-CN" altLang="en-US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04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8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920</Words>
  <Application>Microsoft Office PowerPoint</Application>
  <PresentationFormat>Custom</PresentationFormat>
  <Paragraphs>67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63</cp:revision>
  <dcterms:created xsi:type="dcterms:W3CDTF">2018-07-20T07:37:48Z</dcterms:created>
  <dcterms:modified xsi:type="dcterms:W3CDTF">2019-10-07T03:25:29Z</dcterms:modified>
</cp:coreProperties>
</file>

<file path=docProps/thumbnail.jpeg>
</file>